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 Slab" pitchFamily="2" charset="0"/>
      <p:regular r:id="rId24"/>
      <p:bold r:id="rId25"/>
    </p:embeddedFont>
    <p:embeddedFont>
      <p:font typeface="Source Sans Pro" panose="020B0503030403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145" d="100"/>
          <a:sy n="145" d="100"/>
        </p:scale>
        <p:origin x="6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0ee85df0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0ee85df0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0ee85df06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0ee85df06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1a375863d_1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b1a375863d_1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1a375863d_1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1a375863d_1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1a375863d_1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b1a375863d_1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0ee85df06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0ee85df06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0ee85df06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0ee85df06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b0ee85df06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b0ee85df06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1a375863d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1a375863d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1a375863d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1a375863d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1a375863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1a375863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1a375863d_1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1a375863d_1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1a375863d_1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1a375863d_1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0ee85df06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0ee85df06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1a375863d_1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1a375863d_1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0ee85df0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0ee85df0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◎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◉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3839646" y="782919"/>
            <a:ext cx="1464573" cy="842707"/>
            <a:chOff x="3593400" y="1729675"/>
            <a:chExt cx="1957200" cy="1123610"/>
          </a:xfrm>
        </p:grpSpPr>
        <p:sp>
          <p:nvSpPr>
            <p:cNvPr id="40" name="Google Shape;40;p6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" sz="6000" b="1" i="0" u="none" strike="noStrike" cap="none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" name="Google Shape;43;p6"/>
          <p:cNvCxnSpPr>
            <a:endCxn id="41" idx="1"/>
          </p:cNvCxnSpPr>
          <p:nvPr/>
        </p:nvCxnSpPr>
        <p:spPr>
          <a:xfrm>
            <a:off x="3750511" y="390298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6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" name="Google Shape;45;p6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44.jpg"/><Relationship Id="rId3" Type="http://schemas.openxmlformats.org/officeDocument/2006/relationships/image" Target="../media/image31.jpg"/><Relationship Id="rId7" Type="http://schemas.openxmlformats.org/officeDocument/2006/relationships/image" Target="../media/image38.jp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jpg"/><Relationship Id="rId5" Type="http://schemas.openxmlformats.org/officeDocument/2006/relationships/image" Target="../media/image36.png"/><Relationship Id="rId10" Type="http://schemas.openxmlformats.org/officeDocument/2006/relationships/image" Target="../media/image41.jpg"/><Relationship Id="rId4" Type="http://schemas.openxmlformats.org/officeDocument/2006/relationships/image" Target="../media/image35.png"/><Relationship Id="rId9" Type="http://schemas.openxmlformats.org/officeDocument/2006/relationships/image" Target="../media/image4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panther-labs/how-to-secure-s3-buckets-effectively-9c1a3a7178b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learning.oreilly.com/library/view/practical-amazon-ec2/9781484228418/A429312_1_En_5_Chapter.html" TargetMode="External"/><Relationship Id="rId4" Type="http://schemas.openxmlformats.org/officeDocument/2006/relationships/hyperlink" Target="https://docs.aws.amazon.com/AWSEC2/latest/UserGuide/configuring-instance-metadata-service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4195225" y="2676825"/>
            <a:ext cx="73383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FFFFFF"/>
                </a:solidFill>
              </a:rPr>
              <a:t>Pranamya Akella - 1266719</a:t>
            </a:r>
            <a:endParaRPr sz="17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rgbClr val="FFFFFF"/>
                </a:solidFill>
              </a:rPr>
              <a:t>Saranya Govvala - 1269850</a:t>
            </a:r>
            <a:endParaRPr sz="17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>
            <a:spLocks noGrp="1"/>
          </p:cNvSpPr>
          <p:nvPr>
            <p:ph type="title"/>
          </p:nvPr>
        </p:nvSpPr>
        <p:spPr>
          <a:xfrm>
            <a:off x="2768425" y="228525"/>
            <a:ext cx="8520600" cy="50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Methodology - EC2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785400" y="1367250"/>
            <a:ext cx="673800" cy="6861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Phase 1</a:t>
            </a:r>
            <a:endParaRPr sz="600"/>
          </a:p>
        </p:txBody>
      </p:sp>
      <p:sp>
        <p:nvSpPr>
          <p:cNvPr id="283" name="Google Shape;283;p23"/>
          <p:cNvSpPr/>
          <p:nvPr/>
        </p:nvSpPr>
        <p:spPr>
          <a:xfrm>
            <a:off x="3919100" y="1367250"/>
            <a:ext cx="673800" cy="6861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Phase 2</a:t>
            </a:r>
            <a:endParaRPr sz="600"/>
          </a:p>
        </p:txBody>
      </p:sp>
      <p:sp>
        <p:nvSpPr>
          <p:cNvPr id="284" name="Google Shape;284;p23"/>
          <p:cNvSpPr/>
          <p:nvPr/>
        </p:nvSpPr>
        <p:spPr>
          <a:xfrm>
            <a:off x="7052825" y="1367250"/>
            <a:ext cx="673800" cy="6861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Phase 3</a:t>
            </a:r>
            <a:endParaRPr sz="600"/>
          </a:p>
        </p:txBody>
      </p:sp>
      <p:sp>
        <p:nvSpPr>
          <p:cNvPr id="285" name="Google Shape;285;p23"/>
          <p:cNvSpPr/>
          <p:nvPr/>
        </p:nvSpPr>
        <p:spPr>
          <a:xfrm>
            <a:off x="2182000" y="1640250"/>
            <a:ext cx="746700" cy="14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3"/>
          <p:cNvSpPr/>
          <p:nvPr/>
        </p:nvSpPr>
        <p:spPr>
          <a:xfrm>
            <a:off x="5671050" y="1640250"/>
            <a:ext cx="746700" cy="14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3"/>
          <p:cNvSpPr txBox="1"/>
          <p:nvPr/>
        </p:nvSpPr>
        <p:spPr>
          <a:xfrm>
            <a:off x="240900" y="2071725"/>
            <a:ext cx="21699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Information gathering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Research EC2 vulnerabilities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Learn exploiting EC2 instances, Jenkins application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3270154" y="2071725"/>
            <a:ext cx="2603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Modeling/planning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creating vulnerable EC2 instances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setting up attack environment using vulnerable Jenkins server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3"/>
          <p:cNvSpPr txBox="1"/>
          <p:nvPr/>
        </p:nvSpPr>
        <p:spPr>
          <a:xfrm>
            <a:off x="6507850" y="2053350"/>
            <a:ext cx="2481300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Vulnerability analysis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Search for vulnerable jenkins modules using metasploit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3"/>
          <p:cNvSpPr/>
          <p:nvPr/>
        </p:nvSpPr>
        <p:spPr>
          <a:xfrm>
            <a:off x="785400" y="2962263"/>
            <a:ext cx="673800" cy="6861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Phase 4</a:t>
            </a:r>
            <a:endParaRPr sz="600"/>
          </a:p>
        </p:txBody>
      </p:sp>
      <p:sp>
        <p:nvSpPr>
          <p:cNvPr id="291" name="Google Shape;291;p23"/>
          <p:cNvSpPr/>
          <p:nvPr/>
        </p:nvSpPr>
        <p:spPr>
          <a:xfrm>
            <a:off x="3919113" y="2962275"/>
            <a:ext cx="673800" cy="6861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Phase 5</a:t>
            </a:r>
            <a:endParaRPr sz="600"/>
          </a:p>
        </p:txBody>
      </p:sp>
      <p:sp>
        <p:nvSpPr>
          <p:cNvPr id="292" name="Google Shape;292;p23"/>
          <p:cNvSpPr/>
          <p:nvPr/>
        </p:nvSpPr>
        <p:spPr>
          <a:xfrm>
            <a:off x="7052825" y="2962275"/>
            <a:ext cx="673800" cy="6861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Phase 6</a:t>
            </a:r>
            <a:endParaRPr sz="600"/>
          </a:p>
        </p:txBody>
      </p:sp>
      <p:sp>
        <p:nvSpPr>
          <p:cNvPr id="293" name="Google Shape;293;p23"/>
          <p:cNvSpPr/>
          <p:nvPr/>
        </p:nvSpPr>
        <p:spPr>
          <a:xfrm>
            <a:off x="2182000" y="3337950"/>
            <a:ext cx="746700" cy="14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5671050" y="3337950"/>
            <a:ext cx="746700" cy="14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3"/>
          <p:cNvSpPr txBox="1"/>
          <p:nvPr/>
        </p:nvSpPr>
        <p:spPr>
          <a:xfrm>
            <a:off x="300788" y="3712150"/>
            <a:ext cx="2361300" cy="18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Exploitation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Metasploit to exploit jenkins module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3254438" y="3712150"/>
            <a:ext cx="20031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Post-exploitation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EC2 security analysis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Security defenses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3"/>
          <p:cNvSpPr txBox="1"/>
          <p:nvPr/>
        </p:nvSpPr>
        <p:spPr>
          <a:xfrm>
            <a:off x="6507838" y="3712150"/>
            <a:ext cx="2281500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Reporting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Interesting findings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3"/>
          <p:cNvSpPr txBox="1"/>
          <p:nvPr/>
        </p:nvSpPr>
        <p:spPr>
          <a:xfrm>
            <a:off x="86275" y="4745300"/>
            <a:ext cx="22035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A9999"/>
                </a:solidFill>
              </a:rPr>
              <a:t>Presenter: Pranamya</a:t>
            </a:r>
            <a:endParaRPr sz="1000" dirty="0">
              <a:solidFill>
                <a:srgbClr val="EA999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/>
          <p:nvPr/>
        </p:nvSpPr>
        <p:spPr>
          <a:xfrm>
            <a:off x="2866650" y="154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S3 Bucket exploitation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00" y="1984900"/>
            <a:ext cx="492225" cy="73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4"/>
          <p:cNvSpPr txBox="1"/>
          <p:nvPr/>
        </p:nvSpPr>
        <p:spPr>
          <a:xfrm>
            <a:off x="393163" y="2676775"/>
            <a:ext cx="7359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</a:t>
            </a:r>
            <a:endParaRPr sz="1000"/>
          </a:p>
        </p:txBody>
      </p:sp>
      <p:cxnSp>
        <p:nvCxnSpPr>
          <p:cNvPr id="306" name="Google Shape;306;p24"/>
          <p:cNvCxnSpPr/>
          <p:nvPr/>
        </p:nvCxnSpPr>
        <p:spPr>
          <a:xfrm>
            <a:off x="1129075" y="2458525"/>
            <a:ext cx="7359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7" name="Google Shape;307;p24"/>
          <p:cNvSpPr txBox="1"/>
          <p:nvPr/>
        </p:nvSpPr>
        <p:spPr>
          <a:xfrm>
            <a:off x="1254325" y="2240788"/>
            <a:ext cx="453000" cy="1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cxnSp>
        <p:nvCxnSpPr>
          <p:cNvPr id="308" name="Google Shape;308;p24"/>
          <p:cNvCxnSpPr/>
          <p:nvPr/>
        </p:nvCxnSpPr>
        <p:spPr>
          <a:xfrm>
            <a:off x="4139450" y="1572300"/>
            <a:ext cx="7359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9" name="Google Shape;309;p24"/>
          <p:cNvSpPr txBox="1"/>
          <p:nvPr/>
        </p:nvSpPr>
        <p:spPr>
          <a:xfrm>
            <a:off x="3084825" y="2158188"/>
            <a:ext cx="453000" cy="1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310" name="Google Shape;310;p24"/>
          <p:cNvPicPr preferRelativeResize="0"/>
          <p:nvPr/>
        </p:nvPicPr>
        <p:blipFill rotWithShape="1">
          <a:blip r:embed="rId4">
            <a:alphaModFix/>
          </a:blip>
          <a:srcRect l="26280" t="20920" r="31885" b="13827"/>
          <a:stretch/>
        </p:blipFill>
        <p:spPr>
          <a:xfrm>
            <a:off x="3338950" y="1250200"/>
            <a:ext cx="735902" cy="64571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4"/>
          <p:cNvSpPr txBox="1"/>
          <p:nvPr/>
        </p:nvSpPr>
        <p:spPr>
          <a:xfrm>
            <a:off x="4966175" y="1839100"/>
            <a:ext cx="11616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AWS Bucket dump</a:t>
            </a:r>
            <a:endParaRPr sz="900"/>
          </a:p>
        </p:txBody>
      </p:sp>
      <p:sp>
        <p:nvSpPr>
          <p:cNvPr id="312" name="Google Shape;312;p24"/>
          <p:cNvSpPr txBox="1"/>
          <p:nvPr/>
        </p:nvSpPr>
        <p:spPr>
          <a:xfrm>
            <a:off x="7377925" y="1867488"/>
            <a:ext cx="13500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Upload malicious files </a:t>
            </a:r>
            <a:endParaRPr sz="900"/>
          </a:p>
        </p:txBody>
      </p:sp>
      <p:sp>
        <p:nvSpPr>
          <p:cNvPr id="313" name="Google Shape;313;p24"/>
          <p:cNvSpPr txBox="1"/>
          <p:nvPr/>
        </p:nvSpPr>
        <p:spPr>
          <a:xfrm>
            <a:off x="6178975" y="3184950"/>
            <a:ext cx="12321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Capture metadata</a:t>
            </a:r>
            <a:endParaRPr sz="900"/>
          </a:p>
        </p:txBody>
      </p:sp>
      <p:cxnSp>
        <p:nvCxnSpPr>
          <p:cNvPr id="314" name="Google Shape;314;p24"/>
          <p:cNvCxnSpPr/>
          <p:nvPr/>
        </p:nvCxnSpPr>
        <p:spPr>
          <a:xfrm rot="10800000" flipH="1">
            <a:off x="2755600" y="1732525"/>
            <a:ext cx="528900" cy="50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5" name="Google Shape;315;p24"/>
          <p:cNvCxnSpPr/>
          <p:nvPr/>
        </p:nvCxnSpPr>
        <p:spPr>
          <a:xfrm>
            <a:off x="2782500" y="2669575"/>
            <a:ext cx="495000" cy="39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6" name="Google Shape;316;p24"/>
          <p:cNvSpPr txBox="1"/>
          <p:nvPr/>
        </p:nvSpPr>
        <p:spPr>
          <a:xfrm>
            <a:off x="3537813" y="3523600"/>
            <a:ext cx="13959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Connecting to EC2</a:t>
            </a:r>
            <a:endParaRPr sz="900"/>
          </a:p>
        </p:txBody>
      </p:sp>
      <p:cxnSp>
        <p:nvCxnSpPr>
          <p:cNvPr id="317" name="Google Shape;317;p24"/>
          <p:cNvCxnSpPr/>
          <p:nvPr/>
        </p:nvCxnSpPr>
        <p:spPr>
          <a:xfrm>
            <a:off x="5179013" y="3135600"/>
            <a:ext cx="7359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8" name="Google Shape;31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9950" y="1101750"/>
            <a:ext cx="1350041" cy="7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4"/>
          <p:cNvSpPr txBox="1"/>
          <p:nvPr/>
        </p:nvSpPr>
        <p:spPr>
          <a:xfrm>
            <a:off x="3380350" y="1867488"/>
            <a:ext cx="7359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Kali linux machine</a:t>
            </a:r>
            <a:endParaRPr sz="900"/>
          </a:p>
        </p:txBody>
      </p:sp>
      <p:pic>
        <p:nvPicPr>
          <p:cNvPr id="320" name="Google Shape;320;p24"/>
          <p:cNvPicPr preferRelativeResize="0"/>
          <p:nvPr/>
        </p:nvPicPr>
        <p:blipFill rotWithShape="1">
          <a:blip r:embed="rId6">
            <a:alphaModFix/>
          </a:blip>
          <a:srcRect l="47460" t="32759" r="18875" b="28662"/>
          <a:stretch/>
        </p:blipFill>
        <p:spPr>
          <a:xfrm>
            <a:off x="7436875" y="1065413"/>
            <a:ext cx="1232099" cy="7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2492" y="2117988"/>
            <a:ext cx="597938" cy="597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1363" y="2715925"/>
            <a:ext cx="1772599" cy="8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27775" y="2747700"/>
            <a:ext cx="1454126" cy="43725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4"/>
          <p:cNvSpPr txBox="1"/>
          <p:nvPr/>
        </p:nvSpPr>
        <p:spPr>
          <a:xfrm>
            <a:off x="86275" y="4745300"/>
            <a:ext cx="22035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A9999"/>
                </a:solidFill>
              </a:rPr>
              <a:t>Presenter: Pranamya</a:t>
            </a:r>
            <a:endParaRPr sz="1000" dirty="0">
              <a:solidFill>
                <a:srgbClr val="EA9999"/>
              </a:solidFill>
            </a:endParaRPr>
          </a:p>
        </p:txBody>
      </p:sp>
      <p:sp>
        <p:nvSpPr>
          <p:cNvPr id="325" name="Google Shape;325;p24"/>
          <p:cNvSpPr txBox="1"/>
          <p:nvPr/>
        </p:nvSpPr>
        <p:spPr>
          <a:xfrm>
            <a:off x="1864688" y="2636150"/>
            <a:ext cx="7359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Bucket</a:t>
            </a:r>
            <a:endParaRPr sz="1000"/>
          </a:p>
        </p:txBody>
      </p:sp>
      <p:cxnSp>
        <p:nvCxnSpPr>
          <p:cNvPr id="326" name="Google Shape;326;p24"/>
          <p:cNvCxnSpPr/>
          <p:nvPr/>
        </p:nvCxnSpPr>
        <p:spPr>
          <a:xfrm>
            <a:off x="6427075" y="1572300"/>
            <a:ext cx="7359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"/>
          <p:cNvSpPr txBox="1"/>
          <p:nvPr/>
        </p:nvSpPr>
        <p:spPr>
          <a:xfrm>
            <a:off x="2556275" y="1972700"/>
            <a:ext cx="37233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S3 Exploitation Demo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5"/>
          <p:cNvSpPr txBox="1"/>
          <p:nvPr/>
        </p:nvSpPr>
        <p:spPr>
          <a:xfrm>
            <a:off x="53100" y="4858125"/>
            <a:ext cx="1884900" cy="2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A9999"/>
                </a:solidFill>
              </a:rPr>
              <a:t>Presenter: Pranamya</a:t>
            </a:r>
            <a:endParaRPr sz="1000" dirty="0">
              <a:solidFill>
                <a:srgbClr val="EA999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 txBox="1"/>
          <p:nvPr/>
        </p:nvSpPr>
        <p:spPr>
          <a:xfrm>
            <a:off x="2288050" y="189325"/>
            <a:ext cx="58482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 case study on EC2 Instance Exploitation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25" y="2416150"/>
            <a:ext cx="492225" cy="73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" name="Google Shape;339;p26"/>
          <p:cNvCxnSpPr/>
          <p:nvPr/>
        </p:nvCxnSpPr>
        <p:spPr>
          <a:xfrm>
            <a:off x="1017750" y="2762088"/>
            <a:ext cx="7359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40" name="Google Shape;3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650" y="2571750"/>
            <a:ext cx="453075" cy="53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26"/>
          <p:cNvCxnSpPr>
            <a:stCxn id="340" idx="3"/>
          </p:cNvCxnSpPr>
          <p:nvPr/>
        </p:nvCxnSpPr>
        <p:spPr>
          <a:xfrm rot="10800000" flipH="1">
            <a:off x="2206725" y="1972888"/>
            <a:ext cx="1222200" cy="86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26"/>
          <p:cNvCxnSpPr>
            <a:stCxn id="340" idx="3"/>
            <a:endCxn id="343" idx="1"/>
          </p:cNvCxnSpPr>
          <p:nvPr/>
        </p:nvCxnSpPr>
        <p:spPr>
          <a:xfrm>
            <a:off x="2206725" y="2839888"/>
            <a:ext cx="2023800" cy="61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4" name="Google Shape;344;p26"/>
          <p:cNvSpPr/>
          <p:nvPr/>
        </p:nvSpPr>
        <p:spPr>
          <a:xfrm>
            <a:off x="3452575" y="1367250"/>
            <a:ext cx="3627000" cy="1204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5" name="Google Shape;3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9200" y="1639625"/>
            <a:ext cx="955025" cy="5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6"/>
          <p:cNvSpPr/>
          <p:nvPr/>
        </p:nvSpPr>
        <p:spPr>
          <a:xfrm>
            <a:off x="3177025" y="1004150"/>
            <a:ext cx="5905800" cy="3865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6"/>
          <p:cNvSpPr/>
          <p:nvPr/>
        </p:nvSpPr>
        <p:spPr>
          <a:xfrm>
            <a:off x="3472125" y="2834875"/>
            <a:ext cx="3697200" cy="1522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2750" y="4110750"/>
            <a:ext cx="1149375" cy="8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 rotWithShape="1">
          <a:blip r:embed="rId7">
            <a:alphaModFix/>
          </a:blip>
          <a:srcRect l="31389" r="30664"/>
          <a:stretch/>
        </p:blipFill>
        <p:spPr>
          <a:xfrm>
            <a:off x="6032050" y="1521100"/>
            <a:ext cx="735900" cy="68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26"/>
          <p:cNvCxnSpPr/>
          <p:nvPr/>
        </p:nvCxnSpPr>
        <p:spPr>
          <a:xfrm>
            <a:off x="4822650" y="1910362"/>
            <a:ext cx="12300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1" name="Google Shape;351;p26"/>
          <p:cNvSpPr txBox="1"/>
          <p:nvPr/>
        </p:nvSpPr>
        <p:spPr>
          <a:xfrm>
            <a:off x="4762750" y="1683250"/>
            <a:ext cx="12762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Vulnerable Jenkins</a:t>
            </a:r>
            <a:endParaRPr sz="1000"/>
          </a:p>
        </p:txBody>
      </p:sp>
      <p:pic>
        <p:nvPicPr>
          <p:cNvPr id="352" name="Google Shape;35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27725" y="3823950"/>
            <a:ext cx="675125" cy="37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26"/>
          <p:cNvCxnSpPr/>
          <p:nvPr/>
        </p:nvCxnSpPr>
        <p:spPr>
          <a:xfrm rot="10800000" flipH="1">
            <a:off x="5203225" y="3432750"/>
            <a:ext cx="959100" cy="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26"/>
          <p:cNvCxnSpPr/>
          <p:nvPr/>
        </p:nvCxnSpPr>
        <p:spPr>
          <a:xfrm rot="10800000" flipH="1">
            <a:off x="6920575" y="3436975"/>
            <a:ext cx="10098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55" name="Google Shape;355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99412" y="3149875"/>
            <a:ext cx="880237" cy="6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6"/>
          <p:cNvSpPr txBox="1"/>
          <p:nvPr/>
        </p:nvSpPr>
        <p:spPr>
          <a:xfrm>
            <a:off x="403688" y="3108025"/>
            <a:ext cx="7359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</a:t>
            </a:r>
            <a:endParaRPr sz="1000"/>
          </a:p>
        </p:txBody>
      </p:sp>
      <p:sp>
        <p:nvSpPr>
          <p:cNvPr id="357" name="Google Shape;357;p26"/>
          <p:cNvSpPr txBox="1"/>
          <p:nvPr/>
        </p:nvSpPr>
        <p:spPr>
          <a:xfrm>
            <a:off x="1753650" y="3115850"/>
            <a:ext cx="5502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EC2</a:t>
            </a:r>
            <a:endParaRPr sz="1000"/>
          </a:p>
        </p:txBody>
      </p:sp>
      <p:sp>
        <p:nvSpPr>
          <p:cNvPr id="358" name="Google Shape;358;p26"/>
          <p:cNvSpPr txBox="1"/>
          <p:nvPr/>
        </p:nvSpPr>
        <p:spPr>
          <a:xfrm>
            <a:off x="3761625" y="2254750"/>
            <a:ext cx="12762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Windows Instance</a:t>
            </a:r>
            <a:endParaRPr sz="1000"/>
          </a:p>
        </p:txBody>
      </p:sp>
      <p:sp>
        <p:nvSpPr>
          <p:cNvPr id="359" name="Google Shape;359;p26"/>
          <p:cNvSpPr txBox="1"/>
          <p:nvPr/>
        </p:nvSpPr>
        <p:spPr>
          <a:xfrm>
            <a:off x="4302850" y="3754700"/>
            <a:ext cx="12762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Kali Linux Instance</a:t>
            </a:r>
            <a:endParaRPr sz="1000"/>
          </a:p>
        </p:txBody>
      </p:sp>
      <p:pic>
        <p:nvPicPr>
          <p:cNvPr id="360" name="Google Shape;360;p26"/>
          <p:cNvPicPr preferRelativeResize="0"/>
          <p:nvPr/>
        </p:nvPicPr>
        <p:blipFill rotWithShape="1">
          <a:blip r:embed="rId10">
            <a:alphaModFix/>
          </a:blip>
          <a:srcRect l="13795" t="3632" r="31871" b="8832"/>
          <a:stretch/>
        </p:blipFill>
        <p:spPr>
          <a:xfrm>
            <a:off x="7949725" y="2863525"/>
            <a:ext cx="782999" cy="8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6"/>
          <p:cNvSpPr/>
          <p:nvPr/>
        </p:nvSpPr>
        <p:spPr>
          <a:xfrm>
            <a:off x="7233775" y="2679113"/>
            <a:ext cx="900180" cy="536328"/>
          </a:xfrm>
          <a:prstGeom prst="clou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Search for jenkins</a:t>
            </a:r>
            <a:endParaRPr sz="700"/>
          </a:p>
        </p:txBody>
      </p:sp>
      <p:cxnSp>
        <p:nvCxnSpPr>
          <p:cNvPr id="362" name="Google Shape;362;p26"/>
          <p:cNvCxnSpPr>
            <a:stCxn id="360" idx="0"/>
          </p:cNvCxnSpPr>
          <p:nvPr/>
        </p:nvCxnSpPr>
        <p:spPr>
          <a:xfrm rot="10800000">
            <a:off x="8337625" y="2607025"/>
            <a:ext cx="3600" cy="25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3" name="Google Shape;363;p26"/>
          <p:cNvCxnSpPr/>
          <p:nvPr/>
        </p:nvCxnSpPr>
        <p:spPr>
          <a:xfrm flipH="1">
            <a:off x="7131975" y="1784950"/>
            <a:ext cx="11352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4" name="Google Shape;364;p26"/>
          <p:cNvSpPr txBox="1"/>
          <p:nvPr/>
        </p:nvSpPr>
        <p:spPr>
          <a:xfrm>
            <a:off x="5173775" y="3151825"/>
            <a:ext cx="11493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Load Metasploit</a:t>
            </a:r>
            <a:endParaRPr sz="1000"/>
          </a:p>
        </p:txBody>
      </p:sp>
      <p:sp>
        <p:nvSpPr>
          <p:cNvPr id="365" name="Google Shape;365;p26"/>
          <p:cNvSpPr txBox="1"/>
          <p:nvPr/>
        </p:nvSpPr>
        <p:spPr>
          <a:xfrm>
            <a:off x="1143000" y="2544350"/>
            <a:ext cx="453000" cy="1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sp>
        <p:nvSpPr>
          <p:cNvPr id="366" name="Google Shape;366;p26"/>
          <p:cNvSpPr txBox="1"/>
          <p:nvPr/>
        </p:nvSpPr>
        <p:spPr>
          <a:xfrm>
            <a:off x="2450400" y="2286000"/>
            <a:ext cx="344400" cy="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sp>
        <p:nvSpPr>
          <p:cNvPr id="367" name="Google Shape;367;p26"/>
          <p:cNvSpPr txBox="1"/>
          <p:nvPr/>
        </p:nvSpPr>
        <p:spPr>
          <a:xfrm>
            <a:off x="5366638" y="1906800"/>
            <a:ext cx="422700" cy="1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368" name="Google Shape;368;p26"/>
          <p:cNvSpPr txBox="1"/>
          <p:nvPr/>
        </p:nvSpPr>
        <p:spPr>
          <a:xfrm>
            <a:off x="2851000" y="3108025"/>
            <a:ext cx="2019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</a:t>
            </a:r>
            <a:endParaRPr sz="1000"/>
          </a:p>
        </p:txBody>
      </p:sp>
      <p:sp>
        <p:nvSpPr>
          <p:cNvPr id="369" name="Google Shape;369;p26"/>
          <p:cNvSpPr txBox="1"/>
          <p:nvPr/>
        </p:nvSpPr>
        <p:spPr>
          <a:xfrm>
            <a:off x="2100850" y="3769650"/>
            <a:ext cx="2895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</a:t>
            </a:r>
            <a:endParaRPr sz="1000"/>
          </a:p>
        </p:txBody>
      </p:sp>
      <p:sp>
        <p:nvSpPr>
          <p:cNvPr id="370" name="Google Shape;370;p26"/>
          <p:cNvSpPr txBox="1"/>
          <p:nvPr/>
        </p:nvSpPr>
        <p:spPr>
          <a:xfrm>
            <a:off x="5579038" y="3451063"/>
            <a:ext cx="4530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</a:t>
            </a:r>
            <a:endParaRPr sz="1000"/>
          </a:p>
        </p:txBody>
      </p:sp>
      <p:sp>
        <p:nvSpPr>
          <p:cNvPr id="371" name="Google Shape;371;p26"/>
          <p:cNvSpPr txBox="1"/>
          <p:nvPr/>
        </p:nvSpPr>
        <p:spPr>
          <a:xfrm>
            <a:off x="7330425" y="3374600"/>
            <a:ext cx="4530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7</a:t>
            </a:r>
            <a:endParaRPr sz="1000"/>
          </a:p>
        </p:txBody>
      </p:sp>
      <p:pic>
        <p:nvPicPr>
          <p:cNvPr id="372" name="Google Shape;372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12375" y="2069613"/>
            <a:ext cx="453075" cy="3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6"/>
          <p:cNvPicPr preferRelativeResize="0"/>
          <p:nvPr/>
        </p:nvPicPr>
        <p:blipFill rotWithShape="1">
          <a:blip r:embed="rId12">
            <a:alphaModFix/>
          </a:blip>
          <a:srcRect l="6852" t="21002" r="7596" b="28057"/>
          <a:stretch/>
        </p:blipFill>
        <p:spPr>
          <a:xfrm>
            <a:off x="7400350" y="2088050"/>
            <a:ext cx="735900" cy="3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6"/>
          <p:cNvSpPr/>
          <p:nvPr/>
        </p:nvSpPr>
        <p:spPr>
          <a:xfrm>
            <a:off x="7233775" y="1980675"/>
            <a:ext cx="1498800" cy="536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6"/>
          <p:cNvSpPr txBox="1"/>
          <p:nvPr/>
        </p:nvSpPr>
        <p:spPr>
          <a:xfrm>
            <a:off x="7330425" y="2292850"/>
            <a:ext cx="9549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Set Ip and Port</a:t>
            </a:r>
            <a:endParaRPr sz="700"/>
          </a:p>
        </p:txBody>
      </p:sp>
      <p:cxnSp>
        <p:nvCxnSpPr>
          <p:cNvPr id="376" name="Google Shape;376;p26"/>
          <p:cNvCxnSpPr/>
          <p:nvPr/>
        </p:nvCxnSpPr>
        <p:spPr>
          <a:xfrm flipH="1">
            <a:off x="8259375" y="1792800"/>
            <a:ext cx="7800" cy="18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" name="Google Shape;377;p26"/>
          <p:cNvSpPr txBox="1"/>
          <p:nvPr/>
        </p:nvSpPr>
        <p:spPr>
          <a:xfrm>
            <a:off x="48200" y="4727238"/>
            <a:ext cx="14469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A9999"/>
                </a:solidFill>
              </a:rPr>
              <a:t>Presenter: Saranya </a:t>
            </a:r>
            <a:endParaRPr sz="1000">
              <a:solidFill>
                <a:srgbClr val="EA9999"/>
              </a:solidFill>
            </a:endParaRPr>
          </a:p>
        </p:txBody>
      </p:sp>
      <p:pic>
        <p:nvPicPr>
          <p:cNvPr id="343" name="Google Shape;343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30513" y="3175663"/>
            <a:ext cx="990375" cy="568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8" name="Google Shape;378;p26"/>
          <p:cNvCxnSpPr>
            <a:stCxn id="356" idx="2"/>
          </p:cNvCxnSpPr>
          <p:nvPr/>
        </p:nvCxnSpPr>
        <p:spPr>
          <a:xfrm>
            <a:off x="771638" y="3486025"/>
            <a:ext cx="8700" cy="50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26"/>
          <p:cNvCxnSpPr>
            <a:stCxn id="352" idx="0"/>
          </p:cNvCxnSpPr>
          <p:nvPr/>
        </p:nvCxnSpPr>
        <p:spPr>
          <a:xfrm rot="10800000" flipH="1">
            <a:off x="3965287" y="3554250"/>
            <a:ext cx="600" cy="26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26"/>
          <p:cNvCxnSpPr/>
          <p:nvPr/>
        </p:nvCxnSpPr>
        <p:spPr>
          <a:xfrm>
            <a:off x="3958750" y="3568675"/>
            <a:ext cx="24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1" name="Google Shape;381;p26"/>
          <p:cNvCxnSpPr>
            <a:endCxn id="352" idx="1"/>
          </p:cNvCxnSpPr>
          <p:nvPr/>
        </p:nvCxnSpPr>
        <p:spPr>
          <a:xfrm>
            <a:off x="772925" y="3994950"/>
            <a:ext cx="2854800" cy="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7"/>
          <p:cNvSpPr txBox="1"/>
          <p:nvPr/>
        </p:nvSpPr>
        <p:spPr>
          <a:xfrm>
            <a:off x="132725" y="4811650"/>
            <a:ext cx="17655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Presenter: Saranya</a:t>
            </a:r>
            <a:endParaRPr sz="1000" dirty="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7"/>
          <p:cNvSpPr txBox="1"/>
          <p:nvPr/>
        </p:nvSpPr>
        <p:spPr>
          <a:xfrm>
            <a:off x="2766650" y="2034150"/>
            <a:ext cx="38493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EC2 Case study Demo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Security defenses - S3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8"/>
          <p:cNvSpPr txBox="1">
            <a:spLocks noGrp="1"/>
          </p:cNvSpPr>
          <p:nvPr>
            <p:ph type="body" idx="1"/>
          </p:nvPr>
        </p:nvSpPr>
        <p:spPr>
          <a:xfrm>
            <a:off x="311700" y="1343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server side and client side encryption methods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Limiting IAM permissions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Restricting access using bucket policies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Increasing reliability with replication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Enabling object locks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8"/>
          <p:cNvSpPr txBox="1"/>
          <p:nvPr/>
        </p:nvSpPr>
        <p:spPr>
          <a:xfrm>
            <a:off x="70450" y="4759900"/>
            <a:ext cx="26070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A9999"/>
                </a:solidFill>
              </a:rPr>
              <a:t>Presenter: Pranamya</a:t>
            </a:r>
            <a:endParaRPr sz="1000" dirty="0">
              <a:solidFill>
                <a:srgbClr val="EA999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Security defenses - EC2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29"/>
          <p:cNvSpPr txBox="1">
            <a:spLocks noGrp="1"/>
          </p:cNvSpPr>
          <p:nvPr>
            <p:ph type="body" idx="1"/>
          </p:nvPr>
        </p:nvSpPr>
        <p:spPr>
          <a:xfrm>
            <a:off x="311700" y="1343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Updates and security patches of underlying OS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Implement security group firewall configurations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Avoid placing critical instances in public subnets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custom policies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➢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Enabling Access Control Lists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9"/>
          <p:cNvSpPr txBox="1"/>
          <p:nvPr/>
        </p:nvSpPr>
        <p:spPr>
          <a:xfrm>
            <a:off x="70450" y="4759900"/>
            <a:ext cx="26070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A9999"/>
                </a:solidFill>
              </a:rPr>
              <a:t>Presenter: Pranamya</a:t>
            </a:r>
            <a:endParaRPr sz="1000" dirty="0">
              <a:solidFill>
                <a:srgbClr val="EA999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0"/>
          <p:cNvSpPr txBox="1">
            <a:spLocks noGrp="1"/>
          </p:cNvSpPr>
          <p:nvPr>
            <p:ph type="body" idx="1"/>
          </p:nvPr>
        </p:nvSpPr>
        <p:spPr>
          <a:xfrm>
            <a:off x="380175" y="1072350"/>
            <a:ext cx="8372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https://medium.com/panther-labs/how-to-secure-s3-buckets-effectively-9c1a3a7178bb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https://docs.aws.amazon.com/AWSEC2/latest/UserGuide/configuring-instance-metadata-service.html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https://learning.oreilly.com/library/view/practical-amazon-ec2/9781484228418/A429312_1_En_5_Chapter.html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https://blog.securelayer7.net/hands-on-aws-s3-bucket-vulnerabilities/</a:t>
            </a:r>
            <a:endParaRPr sz="1700" u="sng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/>
        </p:nvSpPr>
        <p:spPr>
          <a:xfrm>
            <a:off x="2235150" y="219200"/>
            <a:ext cx="46737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375775" y="947275"/>
            <a:ext cx="8580300" cy="37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Introduction to AWS S3………………………………………………………..      Saranya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Introduction to AWS EC2………………………………………………………     Saranya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IAM roles……………………………………………………………………………..      Saranya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Problem statement………………………………………………………………      Saranya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Project Deliverables……………………………………………………………..      Pranamya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Methodology……………………………………………………………………….      Pranamya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Demo for exploiting S3………………………………………………………….     Pranamya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Demo for Getting sensitive information……………………………….      Pranamya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study for Exploiting EC2……………………………………………….      Saranya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Mitigations…………………………………………………………………………..      Pranamya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/>
        </p:nvSpPr>
        <p:spPr>
          <a:xfrm>
            <a:off x="358175" y="806098"/>
            <a:ext cx="5775000" cy="18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Storage for internet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 any amount and retrieve from anywhere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Scalability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Availability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Customers of all sizes can use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628641" y="2612898"/>
            <a:ext cx="7886700" cy="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S3 works?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r="1999" b="22336"/>
          <a:stretch/>
        </p:blipFill>
        <p:spPr>
          <a:xfrm>
            <a:off x="422377" y="3356336"/>
            <a:ext cx="1383896" cy="1096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4">
            <a:alphaModFix/>
          </a:blip>
          <a:srcRect l="19261" r="19707" b="5713"/>
          <a:stretch/>
        </p:blipFill>
        <p:spPr>
          <a:xfrm>
            <a:off x="2562822" y="3276126"/>
            <a:ext cx="923919" cy="142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5076" y="3276126"/>
            <a:ext cx="1513880" cy="151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6">
            <a:alphaModFix/>
          </a:blip>
          <a:srcRect l="10208" t="21508" r="61519" b="43855"/>
          <a:stretch/>
        </p:blipFill>
        <p:spPr>
          <a:xfrm>
            <a:off x="1877016" y="3442515"/>
            <a:ext cx="514350" cy="5905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>
            <a:off x="1834458" y="4062377"/>
            <a:ext cx="669600" cy="9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3545616" y="4011478"/>
            <a:ext cx="733500" cy="14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 rotWithShape="1">
          <a:blip r:embed="rId6">
            <a:alphaModFix/>
          </a:blip>
          <a:srcRect l="56577" t="63844" r="28762" b="17161"/>
          <a:stretch/>
        </p:blipFill>
        <p:spPr>
          <a:xfrm>
            <a:off x="7972729" y="3543708"/>
            <a:ext cx="361950" cy="43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/>
          <p:nvPr/>
        </p:nvSpPr>
        <p:spPr>
          <a:xfrm>
            <a:off x="5997478" y="3078028"/>
            <a:ext cx="2533800" cy="18348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01037" y="3078028"/>
            <a:ext cx="427443" cy="26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5">
            <a:alphaModFix/>
          </a:blip>
          <a:srcRect r="2647" b="20817"/>
          <a:stretch/>
        </p:blipFill>
        <p:spPr>
          <a:xfrm>
            <a:off x="5830720" y="3278781"/>
            <a:ext cx="1443709" cy="117423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5994646" y="4382419"/>
            <a:ext cx="138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Bucket with objects</a:t>
            </a:r>
            <a:endParaRPr sz="1100"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8">
            <a:alphaModFix/>
          </a:blip>
          <a:srcRect l="23961" t="27784" r="66720" b="34008"/>
          <a:stretch/>
        </p:blipFill>
        <p:spPr>
          <a:xfrm>
            <a:off x="7966780" y="4039738"/>
            <a:ext cx="339031" cy="356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6"/>
          <p:cNvCxnSpPr>
            <a:stCxn id="100" idx="1"/>
          </p:cNvCxnSpPr>
          <p:nvPr/>
        </p:nvCxnSpPr>
        <p:spPr>
          <a:xfrm rot="10800000">
            <a:off x="7092829" y="3763464"/>
            <a:ext cx="879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7" name="Google Shape;107;p16"/>
          <p:cNvCxnSpPr>
            <a:stCxn id="105" idx="1"/>
          </p:cNvCxnSpPr>
          <p:nvPr/>
        </p:nvCxnSpPr>
        <p:spPr>
          <a:xfrm rot="10800000">
            <a:off x="7092880" y="4218056"/>
            <a:ext cx="873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8" name="Google Shape;108;p16"/>
          <p:cNvSpPr txBox="1"/>
          <p:nvPr/>
        </p:nvSpPr>
        <p:spPr>
          <a:xfrm>
            <a:off x="7204119" y="3578798"/>
            <a:ext cx="777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Bucket policies</a:t>
            </a:r>
            <a:endParaRPr sz="1100"/>
          </a:p>
        </p:txBody>
      </p:sp>
      <p:sp>
        <p:nvSpPr>
          <p:cNvPr id="109" name="Google Shape;109;p16"/>
          <p:cNvSpPr txBox="1"/>
          <p:nvPr/>
        </p:nvSpPr>
        <p:spPr>
          <a:xfrm>
            <a:off x="7302620" y="4229606"/>
            <a:ext cx="7335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Encryption</a:t>
            </a:r>
            <a:endParaRPr sz="1100"/>
          </a:p>
        </p:txBody>
      </p:sp>
      <p:sp>
        <p:nvSpPr>
          <p:cNvPr id="110" name="Google Shape;110;p16"/>
          <p:cNvSpPr/>
          <p:nvPr/>
        </p:nvSpPr>
        <p:spPr>
          <a:xfrm>
            <a:off x="5225953" y="4011478"/>
            <a:ext cx="675000" cy="13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943717" y="4472653"/>
            <a:ext cx="60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sz="1100"/>
          </a:p>
        </p:txBody>
      </p:sp>
      <p:sp>
        <p:nvSpPr>
          <p:cNvPr id="112" name="Google Shape;112;p16"/>
          <p:cNvSpPr txBox="1"/>
          <p:nvPr/>
        </p:nvSpPr>
        <p:spPr>
          <a:xfrm>
            <a:off x="7092853" y="4912641"/>
            <a:ext cx="600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sz="1100"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22487" y="854831"/>
            <a:ext cx="1915418" cy="158630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1074469" y="137700"/>
            <a:ext cx="67428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      Introduction to AWS Simple Storage Service (S3)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45769" y="4822896"/>
            <a:ext cx="15813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A9999"/>
                </a:solidFill>
              </a:rPr>
              <a:t>Presenter: Saranya</a:t>
            </a:r>
            <a:endParaRPr sz="1000" dirty="0">
              <a:solidFill>
                <a:srgbClr val="EA99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/>
        </p:nvSpPr>
        <p:spPr>
          <a:xfrm>
            <a:off x="70450" y="4759900"/>
            <a:ext cx="26070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A9999"/>
                </a:solidFill>
              </a:rPr>
              <a:t>Presenter: Saranya</a:t>
            </a:r>
            <a:endParaRPr sz="1000" dirty="0">
              <a:solidFill>
                <a:srgbClr val="EA9999"/>
              </a:solidFill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994150" y="107900"/>
            <a:ext cx="68079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Introduction to AWS Elastic Compute Cloud (EC2)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188" y="3963300"/>
            <a:ext cx="1202175" cy="7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4">
            <a:alphaModFix/>
          </a:blip>
          <a:srcRect b="34447"/>
          <a:stretch/>
        </p:blipFill>
        <p:spPr>
          <a:xfrm>
            <a:off x="1041225" y="2834025"/>
            <a:ext cx="1354350" cy="12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2184225" y="1385700"/>
            <a:ext cx="1289700" cy="18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1099950" y="3993900"/>
            <a:ext cx="12369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libri"/>
                <a:ea typeface="Calibri"/>
                <a:cs typeface="Calibri"/>
                <a:sym typeface="Calibri"/>
              </a:rPr>
              <a:t>User</a:t>
            </a:r>
            <a:endParaRPr sz="1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3268275" y="735900"/>
            <a:ext cx="4356900" cy="3421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5">
            <a:alphaModFix/>
          </a:blip>
          <a:srcRect r="10618" b="13770"/>
          <a:stretch/>
        </p:blipFill>
        <p:spPr>
          <a:xfrm>
            <a:off x="1096025" y="935550"/>
            <a:ext cx="1088199" cy="63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6">
            <a:alphaModFix/>
          </a:blip>
          <a:srcRect l="28705" t="14683" r="25938" b="22380"/>
          <a:stretch/>
        </p:blipFill>
        <p:spPr>
          <a:xfrm>
            <a:off x="3473875" y="1072550"/>
            <a:ext cx="649775" cy="7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1628400" y="1714500"/>
            <a:ext cx="180000" cy="111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3369825" y="1714500"/>
            <a:ext cx="15153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AWS Management Console</a:t>
            </a:r>
            <a:endParaRPr sz="700"/>
          </a:p>
        </p:txBody>
      </p:sp>
      <p:sp>
        <p:nvSpPr>
          <p:cNvPr id="131" name="Google Shape;131;p17"/>
          <p:cNvSpPr/>
          <p:nvPr/>
        </p:nvSpPr>
        <p:spPr>
          <a:xfrm>
            <a:off x="3640375" y="1972850"/>
            <a:ext cx="180000" cy="1182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3576163" y="3712800"/>
            <a:ext cx="4452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EC2 </a:t>
            </a:r>
            <a:endParaRPr sz="700"/>
          </a:p>
        </p:txBody>
      </p:sp>
      <p:sp>
        <p:nvSpPr>
          <p:cNvPr id="133" name="Google Shape;133;p17"/>
          <p:cNvSpPr/>
          <p:nvPr/>
        </p:nvSpPr>
        <p:spPr>
          <a:xfrm>
            <a:off x="4720750" y="1127350"/>
            <a:ext cx="2607000" cy="2866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3820375" y="2051150"/>
            <a:ext cx="252300" cy="1107900"/>
          </a:xfrm>
          <a:prstGeom prst="upArrow">
            <a:avLst>
              <a:gd name="adj1" fmla="val 43472"/>
              <a:gd name="adj2" fmla="val 13041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3894275" y="1972850"/>
            <a:ext cx="1108200" cy="18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3875" y="3176513"/>
            <a:ext cx="649775" cy="5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/>
          <p:nvPr/>
        </p:nvSpPr>
        <p:spPr>
          <a:xfrm>
            <a:off x="5459950" y="1293900"/>
            <a:ext cx="1578000" cy="739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5456650" y="2090400"/>
            <a:ext cx="1578000" cy="772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5483550" y="2968925"/>
            <a:ext cx="1578000" cy="638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5533863" y="1381750"/>
            <a:ext cx="219300" cy="125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5652350" y="2224275"/>
            <a:ext cx="219300" cy="1254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7"/>
          <p:cNvSpPr/>
          <p:nvPr/>
        </p:nvSpPr>
        <p:spPr>
          <a:xfrm>
            <a:off x="5804750" y="2376675"/>
            <a:ext cx="219300" cy="125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5957150" y="2529075"/>
            <a:ext cx="219300" cy="1254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6054450" y="2224263"/>
            <a:ext cx="219300" cy="1254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6206850" y="2376663"/>
            <a:ext cx="219300" cy="1254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6359250" y="2529063"/>
            <a:ext cx="219300" cy="125400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6426150" y="2224263"/>
            <a:ext cx="219300" cy="1254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6578550" y="2376663"/>
            <a:ext cx="219300" cy="125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6730950" y="2529063"/>
            <a:ext cx="219300" cy="125400"/>
          </a:xfrm>
          <a:prstGeom prst="rect">
            <a:avLst/>
          </a:prstGeom>
          <a:solidFill>
            <a:srgbClr val="BF9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5648800" y="1524888"/>
            <a:ext cx="219300" cy="1254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5789125" y="1666913"/>
            <a:ext cx="219300" cy="125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5926350" y="1362125"/>
            <a:ext cx="219300" cy="1254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6035638" y="1511613"/>
            <a:ext cx="219300" cy="1254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6159838" y="1659625"/>
            <a:ext cx="219300" cy="125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7"/>
          <p:cNvSpPr/>
          <p:nvPr/>
        </p:nvSpPr>
        <p:spPr>
          <a:xfrm>
            <a:off x="6359250" y="1381763"/>
            <a:ext cx="219300" cy="1254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6467425" y="1524350"/>
            <a:ext cx="219300" cy="1254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6578550" y="1665863"/>
            <a:ext cx="219300" cy="1254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5871650" y="1821013"/>
            <a:ext cx="219300" cy="125400"/>
          </a:xfrm>
          <a:prstGeom prst="rect">
            <a:avLst/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6248113" y="1801013"/>
            <a:ext cx="219300" cy="1254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6645450" y="1807375"/>
            <a:ext cx="219300" cy="1254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5804750" y="2376675"/>
            <a:ext cx="219300" cy="1254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5648800" y="3066800"/>
            <a:ext cx="219300" cy="125400"/>
          </a:xfrm>
          <a:prstGeom prst="rect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5801200" y="3219200"/>
            <a:ext cx="219300" cy="1254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7"/>
          <p:cNvSpPr/>
          <p:nvPr/>
        </p:nvSpPr>
        <p:spPr>
          <a:xfrm>
            <a:off x="6028075" y="3066800"/>
            <a:ext cx="219300" cy="125400"/>
          </a:xfrm>
          <a:prstGeom prst="rect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6180475" y="3219200"/>
            <a:ext cx="219300" cy="1254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6467425" y="3071300"/>
            <a:ext cx="219300" cy="125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6624600" y="3229000"/>
            <a:ext cx="219300" cy="125400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7"/>
          <p:cNvSpPr txBox="1"/>
          <p:nvPr/>
        </p:nvSpPr>
        <p:spPr>
          <a:xfrm>
            <a:off x="5002475" y="1565750"/>
            <a:ext cx="4452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MY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AMIs</a:t>
            </a:r>
            <a:endParaRPr sz="700"/>
          </a:p>
        </p:txBody>
      </p:sp>
      <p:sp>
        <p:nvSpPr>
          <p:cNvPr id="169" name="Google Shape;169;p17"/>
          <p:cNvSpPr txBox="1"/>
          <p:nvPr/>
        </p:nvSpPr>
        <p:spPr>
          <a:xfrm>
            <a:off x="4885125" y="2301650"/>
            <a:ext cx="649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AWS Marketplace</a:t>
            </a:r>
            <a:endParaRPr sz="700"/>
          </a:p>
        </p:txBody>
      </p:sp>
      <p:sp>
        <p:nvSpPr>
          <p:cNvPr id="170" name="Google Shape;170;p17"/>
          <p:cNvSpPr txBox="1"/>
          <p:nvPr/>
        </p:nvSpPr>
        <p:spPr>
          <a:xfrm>
            <a:off x="4859038" y="3066800"/>
            <a:ext cx="7269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Community AMIs</a:t>
            </a:r>
            <a:endParaRPr sz="700"/>
          </a:p>
        </p:txBody>
      </p:sp>
      <p:sp>
        <p:nvSpPr>
          <p:cNvPr id="171" name="Google Shape;171;p17"/>
          <p:cNvSpPr txBox="1"/>
          <p:nvPr/>
        </p:nvSpPr>
        <p:spPr>
          <a:xfrm>
            <a:off x="1448200" y="1452725"/>
            <a:ext cx="7755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Internet</a:t>
            </a:r>
            <a:endParaRPr sz="1000"/>
          </a:p>
        </p:txBody>
      </p:sp>
      <p:sp>
        <p:nvSpPr>
          <p:cNvPr id="172" name="Google Shape;172;p17"/>
          <p:cNvSpPr txBox="1"/>
          <p:nvPr/>
        </p:nvSpPr>
        <p:spPr>
          <a:xfrm>
            <a:off x="4231800" y="4509375"/>
            <a:ext cx="13545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AWS Cloud</a:t>
            </a:r>
            <a:endParaRPr sz="1000"/>
          </a:p>
        </p:txBody>
      </p:sp>
      <p:sp>
        <p:nvSpPr>
          <p:cNvPr id="173" name="Google Shape;173;p17"/>
          <p:cNvSpPr txBox="1"/>
          <p:nvPr/>
        </p:nvSpPr>
        <p:spPr>
          <a:xfrm>
            <a:off x="5680525" y="778125"/>
            <a:ext cx="13545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Instances</a:t>
            </a:r>
            <a:endParaRPr sz="1100"/>
          </a:p>
        </p:txBody>
      </p:sp>
      <p:sp>
        <p:nvSpPr>
          <p:cNvPr id="174" name="Google Shape;174;p17"/>
          <p:cNvSpPr/>
          <p:nvPr/>
        </p:nvSpPr>
        <p:spPr>
          <a:xfrm>
            <a:off x="8074038" y="1293900"/>
            <a:ext cx="219300" cy="1254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7"/>
          <p:cNvSpPr/>
          <p:nvPr/>
        </p:nvSpPr>
        <p:spPr>
          <a:xfrm>
            <a:off x="8074038" y="1524350"/>
            <a:ext cx="219300" cy="1254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7"/>
          <p:cNvSpPr/>
          <p:nvPr/>
        </p:nvSpPr>
        <p:spPr>
          <a:xfrm>
            <a:off x="8074038" y="1735388"/>
            <a:ext cx="219300" cy="1254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7"/>
          <p:cNvSpPr/>
          <p:nvPr/>
        </p:nvSpPr>
        <p:spPr>
          <a:xfrm>
            <a:off x="8074038" y="1946425"/>
            <a:ext cx="219300" cy="1254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"/>
          <p:cNvSpPr/>
          <p:nvPr/>
        </p:nvSpPr>
        <p:spPr>
          <a:xfrm>
            <a:off x="8392450" y="1252600"/>
            <a:ext cx="101700" cy="837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"/>
          <p:cNvSpPr txBox="1"/>
          <p:nvPr/>
        </p:nvSpPr>
        <p:spPr>
          <a:xfrm>
            <a:off x="8491275" y="1303475"/>
            <a:ext cx="6498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Various instances like windows linux , ubuntu and others</a:t>
            </a:r>
            <a:endParaRPr sz="700"/>
          </a:p>
        </p:txBody>
      </p:sp>
      <p:sp>
        <p:nvSpPr>
          <p:cNvPr id="180" name="Google Shape;180;p17"/>
          <p:cNvSpPr txBox="1"/>
          <p:nvPr/>
        </p:nvSpPr>
        <p:spPr>
          <a:xfrm>
            <a:off x="7832350" y="2239450"/>
            <a:ext cx="12897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Source Sans Pro"/>
                <a:ea typeface="Source Sans Pro"/>
                <a:cs typeface="Source Sans Pro"/>
                <a:sym typeface="Source Sans Pro"/>
              </a:rPr>
              <a:t>AMIs-Amazon Machine Images</a:t>
            </a:r>
            <a:endParaRPr sz="7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/>
          <p:nvPr/>
        </p:nvSpPr>
        <p:spPr>
          <a:xfrm>
            <a:off x="1464000" y="156575"/>
            <a:ext cx="62160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Identity and Access Management (IAM)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525" y="771000"/>
            <a:ext cx="1564575" cy="11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800" y="2993100"/>
            <a:ext cx="1420575" cy="11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6775" y="2943613"/>
            <a:ext cx="1262350" cy="120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8"/>
          <p:cNvSpPr/>
          <p:nvPr/>
        </p:nvSpPr>
        <p:spPr>
          <a:xfrm rot="2038146">
            <a:off x="5893349" y="2428077"/>
            <a:ext cx="469703" cy="615046"/>
          </a:xfrm>
          <a:prstGeom prst="flowChartPunchedCard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144577">
            <a:off x="5911650" y="2651450"/>
            <a:ext cx="234000" cy="2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/>
          <p:nvPr/>
        </p:nvSpPr>
        <p:spPr>
          <a:xfrm rot="-3102148">
            <a:off x="1978395" y="2373022"/>
            <a:ext cx="459959" cy="607482"/>
          </a:xfrm>
          <a:prstGeom prst="flowChartPunchedCard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" name="Google Shape;192;p18"/>
          <p:cNvCxnSpPr/>
          <p:nvPr/>
        </p:nvCxnSpPr>
        <p:spPr>
          <a:xfrm>
            <a:off x="2004300" y="2674625"/>
            <a:ext cx="93000" cy="45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18"/>
          <p:cNvCxnSpPr/>
          <p:nvPr/>
        </p:nvCxnSpPr>
        <p:spPr>
          <a:xfrm rot="10800000">
            <a:off x="2090525" y="2495300"/>
            <a:ext cx="6600" cy="1926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18"/>
          <p:cNvCxnSpPr/>
          <p:nvPr/>
        </p:nvCxnSpPr>
        <p:spPr>
          <a:xfrm>
            <a:off x="2090525" y="2733350"/>
            <a:ext cx="93000" cy="45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18"/>
          <p:cNvCxnSpPr/>
          <p:nvPr/>
        </p:nvCxnSpPr>
        <p:spPr>
          <a:xfrm rot="10800000">
            <a:off x="2182225" y="2540750"/>
            <a:ext cx="6600" cy="1926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18"/>
          <p:cNvCxnSpPr/>
          <p:nvPr/>
        </p:nvCxnSpPr>
        <p:spPr>
          <a:xfrm rot="10800000" flipH="1">
            <a:off x="2196775" y="2741100"/>
            <a:ext cx="205800" cy="72900"/>
          </a:xfrm>
          <a:prstGeom prst="straightConnector1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18"/>
          <p:cNvCxnSpPr/>
          <p:nvPr/>
        </p:nvCxnSpPr>
        <p:spPr>
          <a:xfrm flipH="1">
            <a:off x="2296225" y="2691300"/>
            <a:ext cx="6900" cy="172500"/>
          </a:xfrm>
          <a:prstGeom prst="straightConnector1">
            <a:avLst/>
          </a:prstGeom>
          <a:noFill/>
          <a:ln w="3810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18"/>
          <p:cNvCxnSpPr>
            <a:stCxn id="190" idx="3"/>
          </p:cNvCxnSpPr>
          <p:nvPr/>
        </p:nvCxnSpPr>
        <p:spPr>
          <a:xfrm>
            <a:off x="6123612" y="2845895"/>
            <a:ext cx="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18"/>
          <p:cNvCxnSpPr/>
          <p:nvPr/>
        </p:nvCxnSpPr>
        <p:spPr>
          <a:xfrm>
            <a:off x="6197272" y="2819497"/>
            <a:ext cx="51900" cy="52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18"/>
          <p:cNvCxnSpPr/>
          <p:nvPr/>
        </p:nvCxnSpPr>
        <p:spPr>
          <a:xfrm>
            <a:off x="6145372" y="2895460"/>
            <a:ext cx="51900" cy="52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18"/>
          <p:cNvSpPr txBox="1"/>
          <p:nvPr/>
        </p:nvSpPr>
        <p:spPr>
          <a:xfrm>
            <a:off x="1019800" y="2540750"/>
            <a:ext cx="1154700" cy="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Bucket Policy</a:t>
            </a:r>
            <a:endParaRPr sz="1000"/>
          </a:p>
        </p:txBody>
      </p:sp>
      <p:sp>
        <p:nvSpPr>
          <p:cNvPr id="202" name="Google Shape;202;p18"/>
          <p:cNvSpPr txBox="1"/>
          <p:nvPr/>
        </p:nvSpPr>
        <p:spPr>
          <a:xfrm>
            <a:off x="6377950" y="2649350"/>
            <a:ext cx="22365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 Policy {</a:t>
            </a:r>
            <a:r>
              <a:rPr lang="en" sz="1000">
                <a:solidFill>
                  <a:schemeClr val="dk1"/>
                </a:solidFill>
              </a:rPr>
              <a:t>Attach IAM Role}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03" name="Google Shape;203;p18"/>
          <p:cNvSpPr txBox="1"/>
          <p:nvPr/>
        </p:nvSpPr>
        <p:spPr>
          <a:xfrm>
            <a:off x="5999650" y="4101525"/>
            <a:ext cx="10752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</a:t>
            </a:r>
            <a:endParaRPr sz="1000"/>
          </a:p>
        </p:txBody>
      </p:sp>
      <p:sp>
        <p:nvSpPr>
          <p:cNvPr id="204" name="Google Shape;204;p18"/>
          <p:cNvSpPr txBox="1"/>
          <p:nvPr/>
        </p:nvSpPr>
        <p:spPr>
          <a:xfrm>
            <a:off x="1265525" y="4091825"/>
            <a:ext cx="929100" cy="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Bucket</a:t>
            </a:r>
            <a:endParaRPr sz="1000"/>
          </a:p>
        </p:txBody>
      </p:sp>
      <p:cxnSp>
        <p:nvCxnSpPr>
          <p:cNvPr id="205" name="Google Shape;205;p18"/>
          <p:cNvCxnSpPr/>
          <p:nvPr/>
        </p:nvCxnSpPr>
        <p:spPr>
          <a:xfrm rot="10800000">
            <a:off x="2256375" y="3364713"/>
            <a:ext cx="3650400" cy="135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206;p18"/>
          <p:cNvCxnSpPr/>
          <p:nvPr/>
        </p:nvCxnSpPr>
        <p:spPr>
          <a:xfrm flipH="1">
            <a:off x="2575175" y="1845025"/>
            <a:ext cx="1048500" cy="6969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" name="Google Shape;207;p18"/>
          <p:cNvCxnSpPr/>
          <p:nvPr/>
        </p:nvCxnSpPr>
        <p:spPr>
          <a:xfrm>
            <a:off x="5282875" y="1851650"/>
            <a:ext cx="663600" cy="5442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18"/>
          <p:cNvCxnSpPr/>
          <p:nvPr/>
        </p:nvCxnSpPr>
        <p:spPr>
          <a:xfrm>
            <a:off x="7665475" y="2906900"/>
            <a:ext cx="584100" cy="205800"/>
          </a:xfrm>
          <a:prstGeom prst="straightConnector1">
            <a:avLst/>
          </a:prstGeom>
          <a:noFill/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" name="Google Shape;209;p18"/>
          <p:cNvSpPr/>
          <p:nvPr/>
        </p:nvSpPr>
        <p:spPr>
          <a:xfrm>
            <a:off x="7592474" y="2920175"/>
            <a:ext cx="1461348" cy="471204"/>
          </a:xfrm>
          <a:prstGeom prst="cloud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Ec2- S3 Full Access</a:t>
            </a:r>
            <a:endParaRPr sz="700"/>
          </a:p>
        </p:txBody>
      </p:sp>
      <p:sp>
        <p:nvSpPr>
          <p:cNvPr id="210" name="Google Shape;210;p18"/>
          <p:cNvSpPr txBox="1"/>
          <p:nvPr/>
        </p:nvSpPr>
        <p:spPr>
          <a:xfrm>
            <a:off x="3623675" y="3112700"/>
            <a:ext cx="1495200" cy="1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Access</a:t>
            </a:r>
            <a:endParaRPr sz="1000"/>
          </a:p>
        </p:txBody>
      </p:sp>
      <p:cxnSp>
        <p:nvCxnSpPr>
          <p:cNvPr id="211" name="Google Shape;211;p18"/>
          <p:cNvCxnSpPr/>
          <p:nvPr/>
        </p:nvCxnSpPr>
        <p:spPr>
          <a:xfrm>
            <a:off x="2263275" y="3636938"/>
            <a:ext cx="3669900" cy="132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2" name="Google Shape;212;p18"/>
          <p:cNvSpPr/>
          <p:nvPr/>
        </p:nvSpPr>
        <p:spPr>
          <a:xfrm>
            <a:off x="3108375" y="3650150"/>
            <a:ext cx="2130408" cy="388476"/>
          </a:xfrm>
          <a:prstGeom prst="cloud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Sensitive information</a:t>
            </a:r>
            <a:endParaRPr sz="1000"/>
          </a:p>
        </p:txBody>
      </p:sp>
      <p:sp>
        <p:nvSpPr>
          <p:cNvPr id="32" name="Google Shape;386;p27">
            <a:extLst>
              <a:ext uri="{FF2B5EF4-FFF2-40B4-BE49-F238E27FC236}">
                <a16:creationId xmlns:a16="http://schemas.microsoft.com/office/drawing/2014/main" id="{DD803DDB-9611-704D-829C-36ADD5476723}"/>
              </a:ext>
            </a:extLst>
          </p:cNvPr>
          <p:cNvSpPr txBox="1"/>
          <p:nvPr/>
        </p:nvSpPr>
        <p:spPr>
          <a:xfrm>
            <a:off x="132725" y="4811650"/>
            <a:ext cx="1765500" cy="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Presenter: Saranya</a:t>
            </a:r>
            <a:endParaRPr sz="1000" dirty="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 txBox="1"/>
          <p:nvPr/>
        </p:nvSpPr>
        <p:spPr>
          <a:xfrm>
            <a:off x="1859400" y="148750"/>
            <a:ext cx="54252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9"/>
          <p:cNvPicPr preferRelativeResize="0"/>
          <p:nvPr/>
        </p:nvPicPr>
        <p:blipFill rotWithShape="1">
          <a:blip r:embed="rId3">
            <a:alphaModFix/>
          </a:blip>
          <a:srcRect t="25897" r="3147" b="20890"/>
          <a:stretch/>
        </p:blipFill>
        <p:spPr>
          <a:xfrm>
            <a:off x="229175" y="3215850"/>
            <a:ext cx="4586399" cy="11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9"/>
          <p:cNvSpPr txBox="1"/>
          <p:nvPr/>
        </p:nvSpPr>
        <p:spPr>
          <a:xfrm>
            <a:off x="664200" y="861275"/>
            <a:ext cx="6693600" cy="11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➔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Misconfigurations in S3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➔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AWS S3 Full Access to EC2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➔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Vulnerable applications on EC2 instances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➔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Wrongly configured Inbound and outbound rules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9"/>
          <p:cNvSpPr txBox="1"/>
          <p:nvPr/>
        </p:nvSpPr>
        <p:spPr>
          <a:xfrm>
            <a:off x="1477200" y="2422263"/>
            <a:ext cx="17538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Public S3 Bucket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650" y="2873850"/>
            <a:ext cx="3001951" cy="15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9500" y="2978975"/>
            <a:ext cx="375025" cy="4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9"/>
          <p:cNvSpPr txBox="1"/>
          <p:nvPr/>
        </p:nvSpPr>
        <p:spPr>
          <a:xfrm>
            <a:off x="6215600" y="2399550"/>
            <a:ext cx="22743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Vulnerable EC2 instances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9"/>
          <p:cNvSpPr/>
          <p:nvPr/>
        </p:nvSpPr>
        <p:spPr>
          <a:xfrm>
            <a:off x="289200" y="775475"/>
            <a:ext cx="7920300" cy="1283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86275" y="4745300"/>
            <a:ext cx="22035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A9999"/>
                </a:solidFill>
              </a:rPr>
              <a:t>Presenter: Saranya</a:t>
            </a:r>
            <a:endParaRPr sz="1000">
              <a:solidFill>
                <a:srgbClr val="EA999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 txBox="1">
            <a:spLocks noGrp="1"/>
          </p:cNvSpPr>
          <p:nvPr>
            <p:ph type="title"/>
          </p:nvPr>
        </p:nvSpPr>
        <p:spPr>
          <a:xfrm>
            <a:off x="311700" y="192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Project deliverables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974350" y="954625"/>
            <a:ext cx="6968400" cy="1393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0"/>
          <p:cNvSpPr/>
          <p:nvPr/>
        </p:nvSpPr>
        <p:spPr>
          <a:xfrm>
            <a:off x="974350" y="2728000"/>
            <a:ext cx="6968400" cy="1447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0"/>
          <p:cNvSpPr txBox="1"/>
          <p:nvPr/>
        </p:nvSpPr>
        <p:spPr>
          <a:xfrm>
            <a:off x="1368475" y="1028050"/>
            <a:ext cx="59481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and exploiting vulnerable S3 buckets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Launching XSS attack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Capturing sensitive data - metadata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0"/>
          <p:cNvSpPr txBox="1"/>
          <p:nvPr/>
        </p:nvSpPr>
        <p:spPr>
          <a:xfrm>
            <a:off x="1442475" y="2818300"/>
            <a:ext cx="82404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Exploiting EC2 instances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Installing vulnerable Jenkins server on Windows EC2 instance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metasploit to exploit vulnerable jenkins modules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0"/>
          <p:cNvSpPr txBox="1"/>
          <p:nvPr/>
        </p:nvSpPr>
        <p:spPr>
          <a:xfrm>
            <a:off x="86275" y="4745300"/>
            <a:ext cx="22035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A9999"/>
                </a:solidFill>
              </a:rPr>
              <a:t>Presenter: Pranamya</a:t>
            </a:r>
            <a:endParaRPr sz="1000" dirty="0">
              <a:solidFill>
                <a:srgbClr val="EA999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 txBox="1">
            <a:spLocks noGrp="1"/>
          </p:cNvSpPr>
          <p:nvPr>
            <p:ph type="title"/>
          </p:nvPr>
        </p:nvSpPr>
        <p:spPr>
          <a:xfrm>
            <a:off x="311700" y="266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Tools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1"/>
          <p:cNvSpPr txBox="1"/>
          <p:nvPr/>
        </p:nvSpPr>
        <p:spPr>
          <a:xfrm>
            <a:off x="86275" y="4745300"/>
            <a:ext cx="22035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A9999"/>
                </a:solidFill>
              </a:rPr>
              <a:t>Presenter: Pranamya</a:t>
            </a:r>
            <a:endParaRPr sz="1000" dirty="0">
              <a:solidFill>
                <a:srgbClr val="EA9999"/>
              </a:solidFill>
            </a:endParaRPr>
          </a:p>
        </p:txBody>
      </p:sp>
      <p:pic>
        <p:nvPicPr>
          <p:cNvPr id="242" name="Google Shape;242;p21"/>
          <p:cNvPicPr preferRelativeResize="0"/>
          <p:nvPr/>
        </p:nvPicPr>
        <p:blipFill rotWithShape="1">
          <a:blip r:embed="rId3">
            <a:alphaModFix/>
          </a:blip>
          <a:srcRect l="26280" t="20920" r="31885" b="13827"/>
          <a:stretch/>
        </p:blipFill>
        <p:spPr>
          <a:xfrm>
            <a:off x="1205712" y="1309797"/>
            <a:ext cx="907738" cy="79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 rotWithShape="1">
          <a:blip r:embed="rId4">
            <a:alphaModFix/>
          </a:blip>
          <a:srcRect l="47460" t="32759" r="18875" b="28662"/>
          <a:stretch/>
        </p:blipFill>
        <p:spPr>
          <a:xfrm>
            <a:off x="4092750" y="1327007"/>
            <a:ext cx="1454125" cy="762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2750" y="3043500"/>
            <a:ext cx="1651950" cy="4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725" y="2748575"/>
            <a:ext cx="1061675" cy="10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/>
          <p:cNvPicPr preferRelativeResize="0"/>
          <p:nvPr/>
        </p:nvPicPr>
        <p:blipFill rotWithShape="1">
          <a:blip r:embed="rId7">
            <a:alphaModFix/>
          </a:blip>
          <a:srcRect l="79470" t="58228" b="1718"/>
          <a:stretch/>
        </p:blipFill>
        <p:spPr>
          <a:xfrm>
            <a:off x="7399425" y="1309791"/>
            <a:ext cx="816549" cy="79648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1"/>
          <p:cNvSpPr txBox="1"/>
          <p:nvPr/>
        </p:nvSpPr>
        <p:spPr>
          <a:xfrm>
            <a:off x="1338925" y="2089050"/>
            <a:ext cx="8166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Kali linux </a:t>
            </a:r>
            <a:endParaRPr sz="900"/>
          </a:p>
        </p:txBody>
      </p:sp>
      <p:sp>
        <p:nvSpPr>
          <p:cNvPr id="248" name="Google Shape;248;p21"/>
          <p:cNvSpPr txBox="1"/>
          <p:nvPr/>
        </p:nvSpPr>
        <p:spPr>
          <a:xfrm>
            <a:off x="4409525" y="2041763"/>
            <a:ext cx="7359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AWS CLI</a:t>
            </a:r>
            <a:endParaRPr sz="900"/>
          </a:p>
        </p:txBody>
      </p:sp>
      <p:sp>
        <p:nvSpPr>
          <p:cNvPr id="249" name="Google Shape;249;p21"/>
          <p:cNvSpPr txBox="1"/>
          <p:nvPr/>
        </p:nvSpPr>
        <p:spPr>
          <a:xfrm>
            <a:off x="7236700" y="2041775"/>
            <a:ext cx="17100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AWS Bucket Dump</a:t>
            </a:r>
            <a:endParaRPr sz="900"/>
          </a:p>
        </p:txBody>
      </p:sp>
      <p:sp>
        <p:nvSpPr>
          <p:cNvPr id="250" name="Google Shape;250;p21"/>
          <p:cNvSpPr txBox="1"/>
          <p:nvPr/>
        </p:nvSpPr>
        <p:spPr>
          <a:xfrm>
            <a:off x="1291600" y="3659288"/>
            <a:ext cx="7359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Metasploit</a:t>
            </a:r>
            <a:endParaRPr sz="900"/>
          </a:p>
        </p:txBody>
      </p:sp>
      <p:sp>
        <p:nvSpPr>
          <p:cNvPr id="251" name="Google Shape;251;p21"/>
          <p:cNvSpPr txBox="1"/>
          <p:nvPr/>
        </p:nvSpPr>
        <p:spPr>
          <a:xfrm>
            <a:off x="4645650" y="3540213"/>
            <a:ext cx="7359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curl</a:t>
            </a:r>
            <a:endParaRPr sz="900"/>
          </a:p>
        </p:txBody>
      </p:sp>
      <p:pic>
        <p:nvPicPr>
          <p:cNvPr id="252" name="Google Shape;25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7088" y="2652900"/>
            <a:ext cx="641225" cy="8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1"/>
          <p:cNvSpPr txBox="1"/>
          <p:nvPr/>
        </p:nvSpPr>
        <p:spPr>
          <a:xfrm>
            <a:off x="7559375" y="3540213"/>
            <a:ext cx="7359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Jenkins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title"/>
          </p:nvPr>
        </p:nvSpPr>
        <p:spPr>
          <a:xfrm>
            <a:off x="311700" y="255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Methodology - S3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2"/>
          <p:cNvSpPr txBox="1"/>
          <p:nvPr/>
        </p:nvSpPr>
        <p:spPr>
          <a:xfrm>
            <a:off x="6661709" y="3712157"/>
            <a:ext cx="9804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2"/>
          <p:cNvSpPr/>
          <p:nvPr/>
        </p:nvSpPr>
        <p:spPr>
          <a:xfrm>
            <a:off x="785400" y="1367250"/>
            <a:ext cx="673800" cy="6861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Phase 1</a:t>
            </a:r>
            <a:endParaRPr sz="600"/>
          </a:p>
        </p:txBody>
      </p:sp>
      <p:sp>
        <p:nvSpPr>
          <p:cNvPr id="261" name="Google Shape;261;p22"/>
          <p:cNvSpPr txBox="1"/>
          <p:nvPr/>
        </p:nvSpPr>
        <p:spPr>
          <a:xfrm>
            <a:off x="240900" y="2071713"/>
            <a:ext cx="20043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Information gathering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Research s3 vulnerabilities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Learn misconfigurations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In vulnerable buckets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2"/>
          <p:cNvSpPr/>
          <p:nvPr/>
        </p:nvSpPr>
        <p:spPr>
          <a:xfrm>
            <a:off x="3919100" y="1367250"/>
            <a:ext cx="673800" cy="6861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Phase 2</a:t>
            </a:r>
            <a:endParaRPr sz="600"/>
          </a:p>
        </p:txBody>
      </p:sp>
      <p:sp>
        <p:nvSpPr>
          <p:cNvPr id="263" name="Google Shape;263;p22"/>
          <p:cNvSpPr txBox="1"/>
          <p:nvPr/>
        </p:nvSpPr>
        <p:spPr>
          <a:xfrm>
            <a:off x="3270154" y="2071725"/>
            <a:ext cx="26037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Modeling/planning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creating vulnerable buckets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setting up attack environment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2"/>
          <p:cNvSpPr/>
          <p:nvPr/>
        </p:nvSpPr>
        <p:spPr>
          <a:xfrm>
            <a:off x="7052825" y="1367250"/>
            <a:ext cx="673800" cy="6861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Phase 3</a:t>
            </a:r>
            <a:endParaRPr sz="600"/>
          </a:p>
        </p:txBody>
      </p:sp>
      <p:sp>
        <p:nvSpPr>
          <p:cNvPr id="265" name="Google Shape;265;p22"/>
          <p:cNvSpPr txBox="1"/>
          <p:nvPr/>
        </p:nvSpPr>
        <p:spPr>
          <a:xfrm>
            <a:off x="6507851" y="2026950"/>
            <a:ext cx="3196800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Vulnerability analysis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scanning vulnerable buckets using AWSBucketDump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uploading malicious js file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2"/>
          <p:cNvSpPr/>
          <p:nvPr/>
        </p:nvSpPr>
        <p:spPr>
          <a:xfrm>
            <a:off x="785400" y="2962263"/>
            <a:ext cx="673800" cy="6861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Phase 4</a:t>
            </a:r>
            <a:endParaRPr sz="600"/>
          </a:p>
        </p:txBody>
      </p:sp>
      <p:sp>
        <p:nvSpPr>
          <p:cNvPr id="267" name="Google Shape;267;p22"/>
          <p:cNvSpPr txBox="1"/>
          <p:nvPr/>
        </p:nvSpPr>
        <p:spPr>
          <a:xfrm>
            <a:off x="300788" y="3712150"/>
            <a:ext cx="2361300" cy="18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Exploitation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XSS attack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Extracting metadata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3919113" y="2962275"/>
            <a:ext cx="673800" cy="6861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Phase 5</a:t>
            </a:r>
            <a:endParaRPr sz="600"/>
          </a:p>
        </p:txBody>
      </p:sp>
      <p:sp>
        <p:nvSpPr>
          <p:cNvPr id="269" name="Google Shape;269;p22"/>
          <p:cNvSpPr txBox="1"/>
          <p:nvPr/>
        </p:nvSpPr>
        <p:spPr>
          <a:xfrm>
            <a:off x="3254438" y="3712150"/>
            <a:ext cx="20031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Post-exploitation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s3 security analysis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mitigation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7052825" y="2962275"/>
            <a:ext cx="673800" cy="6861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Phase 6</a:t>
            </a:r>
            <a:endParaRPr sz="600"/>
          </a:p>
        </p:txBody>
      </p:sp>
      <p:sp>
        <p:nvSpPr>
          <p:cNvPr id="271" name="Google Shape;271;p22"/>
          <p:cNvSpPr txBox="1"/>
          <p:nvPr/>
        </p:nvSpPr>
        <p:spPr>
          <a:xfrm>
            <a:off x="6507838" y="3712150"/>
            <a:ext cx="2281500" cy="13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Reporting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Interesting findings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" sz="1000" i="1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1000" i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2"/>
          <p:cNvSpPr/>
          <p:nvPr/>
        </p:nvSpPr>
        <p:spPr>
          <a:xfrm>
            <a:off x="2182000" y="1640250"/>
            <a:ext cx="746700" cy="14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2"/>
          <p:cNvSpPr/>
          <p:nvPr/>
        </p:nvSpPr>
        <p:spPr>
          <a:xfrm>
            <a:off x="5671050" y="1640250"/>
            <a:ext cx="746700" cy="14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2"/>
          <p:cNvSpPr/>
          <p:nvPr/>
        </p:nvSpPr>
        <p:spPr>
          <a:xfrm>
            <a:off x="2182000" y="3337950"/>
            <a:ext cx="746700" cy="14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2"/>
          <p:cNvSpPr/>
          <p:nvPr/>
        </p:nvSpPr>
        <p:spPr>
          <a:xfrm>
            <a:off x="5671050" y="3337950"/>
            <a:ext cx="746700" cy="14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2"/>
          <p:cNvSpPr txBox="1"/>
          <p:nvPr/>
        </p:nvSpPr>
        <p:spPr>
          <a:xfrm>
            <a:off x="86275" y="4745300"/>
            <a:ext cx="22035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EA9999"/>
                </a:solidFill>
              </a:rPr>
              <a:t>Presenter: Pranamya</a:t>
            </a:r>
            <a:endParaRPr sz="1000" dirty="0">
              <a:solidFill>
                <a:srgbClr val="EA999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</Words>
  <Application>Microsoft Macintosh PowerPoint</Application>
  <PresentationFormat>On-screen Show (16:9)</PresentationFormat>
  <Paragraphs>183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Source Sans Pro</vt:lpstr>
      <vt:lpstr>Roboto Slab</vt:lpstr>
      <vt:lpstr>Calibri</vt:lpstr>
      <vt:lpstr>Cordelia template</vt:lpstr>
      <vt:lpstr>PowerPoint Presentation</vt:lpstr>
      <vt:lpstr>PowerPoint Presentation</vt:lpstr>
      <vt:lpstr>How S3 works?</vt:lpstr>
      <vt:lpstr>PowerPoint Presentation</vt:lpstr>
      <vt:lpstr>PowerPoint Presentation</vt:lpstr>
      <vt:lpstr>PowerPoint Presentation</vt:lpstr>
      <vt:lpstr>Project deliverables</vt:lpstr>
      <vt:lpstr>Tools</vt:lpstr>
      <vt:lpstr>Methodology - S3</vt:lpstr>
      <vt:lpstr>        Methodology - EC2</vt:lpstr>
      <vt:lpstr>PowerPoint Presentation</vt:lpstr>
      <vt:lpstr>PowerPoint Presentation</vt:lpstr>
      <vt:lpstr>PowerPoint Presentation</vt:lpstr>
      <vt:lpstr>PowerPoint Presentation</vt:lpstr>
      <vt:lpstr>Security defenses - S3</vt:lpstr>
      <vt:lpstr>Security defenses - EC2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Pranamya Akella</cp:lastModifiedBy>
  <cp:revision>1</cp:revision>
  <dcterms:modified xsi:type="dcterms:W3CDTF">2020-12-18T00:54:00Z</dcterms:modified>
</cp:coreProperties>
</file>